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300" r:id="rId2"/>
    <p:sldId id="301" r:id="rId3"/>
    <p:sldId id="302" r:id="rId4"/>
    <p:sldId id="304" r:id="rId5"/>
    <p:sldId id="299" r:id="rId6"/>
    <p:sldId id="291" r:id="rId7"/>
    <p:sldId id="292" r:id="rId8"/>
    <p:sldId id="293" r:id="rId9"/>
    <p:sldId id="294" r:id="rId10"/>
    <p:sldId id="295" r:id="rId11"/>
    <p:sldId id="296" r:id="rId12"/>
    <p:sldId id="305" r:id="rId13"/>
    <p:sldId id="303" r:id="rId14"/>
    <p:sldId id="306" r:id="rId15"/>
    <p:sldId id="307" r:id="rId16"/>
    <p:sldId id="297" r:id="rId17"/>
    <p:sldId id="298" r:id="rId18"/>
    <p:sldId id="308" r:id="rId19"/>
    <p:sldId id="309" r:id="rId20"/>
    <p:sldId id="310" r:id="rId21"/>
    <p:sldId id="311" r:id="rId22"/>
    <p:sldId id="286" r:id="rId23"/>
    <p:sldId id="288" r:id="rId24"/>
    <p:sldId id="287"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1992"/>
    <p:restoredTop sz="94728"/>
  </p:normalViewPr>
  <p:slideViewPr>
    <p:cSldViewPr snapToGrid="0" snapToObjects="1">
      <p:cViewPr varScale="1">
        <p:scale>
          <a:sx n="90" d="100"/>
          <a:sy n="90" d="100"/>
        </p:scale>
        <p:origin x="2512" y="10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tiff>
</file>

<file path=ppt/media/image2.png>
</file>

<file path=ppt/media/image3.tiff>
</file>

<file path=ppt/media/image4.jpg>
</file>

<file path=ppt/media/image5.jpg>
</file>

<file path=ppt/media/image6.jpg>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05BCE43-4256-5E48-9910-7785490ECAF0}" type="datetimeFigureOut">
              <a:rPr lang="en-GB" smtClean="0"/>
              <a:t>27/01/2023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ABEB43E-86D7-504B-8C62-FE06DEA99998}" type="slidenum">
              <a:rPr lang="en-GB" smtClean="0"/>
              <a:t>‹#›</a:t>
            </a:fld>
            <a:endParaRPr lang="en-GB"/>
          </a:p>
        </p:txBody>
      </p:sp>
    </p:spTree>
    <p:extLst>
      <p:ext uri="{BB962C8B-B14F-4D97-AF65-F5344CB8AC3E}">
        <p14:creationId xmlns:p14="http://schemas.microsoft.com/office/powerpoint/2010/main" val="3426186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05BCE43-4256-5E48-9910-7785490ECAF0}" type="datetimeFigureOut">
              <a:rPr lang="en-GB" smtClean="0"/>
              <a:t>27/01/2023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ABEB43E-86D7-504B-8C62-FE06DEA99998}" type="slidenum">
              <a:rPr lang="en-GB" smtClean="0"/>
              <a:t>‹#›</a:t>
            </a:fld>
            <a:endParaRPr lang="en-GB"/>
          </a:p>
        </p:txBody>
      </p:sp>
    </p:spTree>
    <p:extLst>
      <p:ext uri="{BB962C8B-B14F-4D97-AF65-F5344CB8AC3E}">
        <p14:creationId xmlns:p14="http://schemas.microsoft.com/office/powerpoint/2010/main" val="7424623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05BCE43-4256-5E48-9910-7785490ECAF0}" type="datetimeFigureOut">
              <a:rPr lang="en-GB" smtClean="0"/>
              <a:t>27/01/2023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ABEB43E-86D7-504B-8C62-FE06DEA99998}" type="slidenum">
              <a:rPr lang="en-GB" smtClean="0"/>
              <a:t>‹#›</a:t>
            </a:fld>
            <a:endParaRPr lang="en-GB"/>
          </a:p>
        </p:txBody>
      </p:sp>
    </p:spTree>
    <p:extLst>
      <p:ext uri="{BB962C8B-B14F-4D97-AF65-F5344CB8AC3E}">
        <p14:creationId xmlns:p14="http://schemas.microsoft.com/office/powerpoint/2010/main" val="1683887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05BCE43-4256-5E48-9910-7785490ECAF0}" type="datetimeFigureOut">
              <a:rPr lang="en-GB" smtClean="0"/>
              <a:t>27/01/2023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ABEB43E-86D7-504B-8C62-FE06DEA99998}" type="slidenum">
              <a:rPr lang="en-GB" smtClean="0"/>
              <a:t>‹#›</a:t>
            </a:fld>
            <a:endParaRPr lang="en-GB"/>
          </a:p>
        </p:txBody>
      </p:sp>
    </p:spTree>
    <p:extLst>
      <p:ext uri="{BB962C8B-B14F-4D97-AF65-F5344CB8AC3E}">
        <p14:creationId xmlns:p14="http://schemas.microsoft.com/office/powerpoint/2010/main" val="987320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05BCE43-4256-5E48-9910-7785490ECAF0}" type="datetimeFigureOut">
              <a:rPr lang="en-GB" smtClean="0"/>
              <a:t>27/01/2023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ABEB43E-86D7-504B-8C62-FE06DEA99998}" type="slidenum">
              <a:rPr lang="en-GB" smtClean="0"/>
              <a:t>‹#›</a:t>
            </a:fld>
            <a:endParaRPr lang="en-GB"/>
          </a:p>
        </p:txBody>
      </p:sp>
    </p:spTree>
    <p:extLst>
      <p:ext uri="{BB962C8B-B14F-4D97-AF65-F5344CB8AC3E}">
        <p14:creationId xmlns:p14="http://schemas.microsoft.com/office/powerpoint/2010/main" val="2922426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05BCE43-4256-5E48-9910-7785490ECAF0}" type="datetimeFigureOut">
              <a:rPr lang="en-GB" smtClean="0"/>
              <a:t>27/01/2023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ABEB43E-86D7-504B-8C62-FE06DEA99998}" type="slidenum">
              <a:rPr lang="en-GB" smtClean="0"/>
              <a:t>‹#›</a:t>
            </a:fld>
            <a:endParaRPr lang="en-GB"/>
          </a:p>
        </p:txBody>
      </p:sp>
    </p:spTree>
    <p:extLst>
      <p:ext uri="{BB962C8B-B14F-4D97-AF65-F5344CB8AC3E}">
        <p14:creationId xmlns:p14="http://schemas.microsoft.com/office/powerpoint/2010/main" val="4274876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05BCE43-4256-5E48-9910-7785490ECAF0}" type="datetimeFigureOut">
              <a:rPr lang="en-GB" smtClean="0"/>
              <a:t>27/01/2023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ABEB43E-86D7-504B-8C62-FE06DEA99998}" type="slidenum">
              <a:rPr lang="en-GB" smtClean="0"/>
              <a:t>‹#›</a:t>
            </a:fld>
            <a:endParaRPr lang="en-GB"/>
          </a:p>
        </p:txBody>
      </p:sp>
    </p:spTree>
    <p:extLst>
      <p:ext uri="{BB962C8B-B14F-4D97-AF65-F5344CB8AC3E}">
        <p14:creationId xmlns:p14="http://schemas.microsoft.com/office/powerpoint/2010/main" val="14515460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05BCE43-4256-5E48-9910-7785490ECAF0}" type="datetimeFigureOut">
              <a:rPr lang="en-GB" smtClean="0"/>
              <a:t>27/01/2023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ABEB43E-86D7-504B-8C62-FE06DEA99998}" type="slidenum">
              <a:rPr lang="en-GB" smtClean="0"/>
              <a:t>‹#›</a:t>
            </a:fld>
            <a:endParaRPr lang="en-GB"/>
          </a:p>
        </p:txBody>
      </p:sp>
    </p:spTree>
    <p:extLst>
      <p:ext uri="{BB962C8B-B14F-4D97-AF65-F5344CB8AC3E}">
        <p14:creationId xmlns:p14="http://schemas.microsoft.com/office/powerpoint/2010/main" val="7209047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05BCE43-4256-5E48-9910-7785490ECAF0}" type="datetimeFigureOut">
              <a:rPr lang="en-GB" smtClean="0"/>
              <a:t>27/01/2023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0ABEB43E-86D7-504B-8C62-FE06DEA99998}" type="slidenum">
              <a:rPr lang="en-GB" smtClean="0"/>
              <a:t>‹#›</a:t>
            </a:fld>
            <a:endParaRPr lang="en-GB"/>
          </a:p>
        </p:txBody>
      </p:sp>
    </p:spTree>
    <p:extLst>
      <p:ext uri="{BB962C8B-B14F-4D97-AF65-F5344CB8AC3E}">
        <p14:creationId xmlns:p14="http://schemas.microsoft.com/office/powerpoint/2010/main" val="1427245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05BCE43-4256-5E48-9910-7785490ECAF0}" type="datetimeFigureOut">
              <a:rPr lang="en-GB" smtClean="0"/>
              <a:t>27/01/2023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ABEB43E-86D7-504B-8C62-FE06DEA99998}" type="slidenum">
              <a:rPr lang="en-GB" smtClean="0"/>
              <a:t>‹#›</a:t>
            </a:fld>
            <a:endParaRPr lang="en-GB"/>
          </a:p>
        </p:txBody>
      </p:sp>
    </p:spTree>
    <p:extLst>
      <p:ext uri="{BB962C8B-B14F-4D97-AF65-F5344CB8AC3E}">
        <p14:creationId xmlns:p14="http://schemas.microsoft.com/office/powerpoint/2010/main" val="33051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05BCE43-4256-5E48-9910-7785490ECAF0}" type="datetimeFigureOut">
              <a:rPr lang="en-GB" smtClean="0"/>
              <a:t>27/01/2023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ABEB43E-86D7-504B-8C62-FE06DEA99998}" type="slidenum">
              <a:rPr lang="en-GB" smtClean="0"/>
              <a:t>‹#›</a:t>
            </a:fld>
            <a:endParaRPr lang="en-GB"/>
          </a:p>
        </p:txBody>
      </p:sp>
    </p:spTree>
    <p:extLst>
      <p:ext uri="{BB962C8B-B14F-4D97-AF65-F5344CB8AC3E}">
        <p14:creationId xmlns:p14="http://schemas.microsoft.com/office/powerpoint/2010/main" val="14419643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5BCE43-4256-5E48-9910-7785490ECAF0}" type="datetimeFigureOut">
              <a:rPr lang="en-GB" smtClean="0"/>
              <a:t>27/01/2023</a:t>
            </a:fld>
            <a:endParaRPr lang="en-GB"/>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BEB43E-86D7-504B-8C62-FE06DEA99998}" type="slidenum">
              <a:rPr lang="en-GB" smtClean="0"/>
              <a:t>‹#›</a:t>
            </a:fld>
            <a:endParaRPr lang="en-GB"/>
          </a:p>
        </p:txBody>
      </p:sp>
    </p:spTree>
    <p:extLst>
      <p:ext uri="{BB962C8B-B14F-4D97-AF65-F5344CB8AC3E}">
        <p14:creationId xmlns:p14="http://schemas.microsoft.com/office/powerpoint/2010/main" val="61831474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3888" y="3179722"/>
            <a:ext cx="7886700" cy="2852737"/>
          </a:xfrm>
        </p:spPr>
        <p:txBody>
          <a:bodyPr>
            <a:normAutofit fontScale="90000"/>
          </a:bodyPr>
          <a:lstStyle/>
          <a:p>
            <a:r>
              <a:rPr lang="pl-PL" dirty="0"/>
              <a:t>Błędy w badaniach wynikające z właściwości psychologicznych osoby badacza – efekt oczekiwań obserwatora</a:t>
            </a:r>
          </a:p>
        </p:txBody>
      </p:sp>
    </p:spTree>
    <p:extLst>
      <p:ext uri="{BB962C8B-B14F-4D97-AF65-F5344CB8AC3E}">
        <p14:creationId xmlns:p14="http://schemas.microsoft.com/office/powerpoint/2010/main" val="11810595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dirty="0" err="1"/>
              <a:t>Ioannidis</a:t>
            </a:r>
            <a:r>
              <a:rPr lang="pl-PL" dirty="0"/>
              <a:t>, </a:t>
            </a:r>
            <a:r>
              <a:rPr lang="pl-PL" dirty="0" err="1"/>
              <a:t>PLoS</a:t>
            </a:r>
            <a:r>
              <a:rPr lang="pl-PL" dirty="0"/>
              <a:t> Med., 2005</a:t>
            </a:r>
          </a:p>
        </p:txBody>
      </p:sp>
      <p:sp>
        <p:nvSpPr>
          <p:cNvPr id="3" name="Content Placeholder 2"/>
          <p:cNvSpPr>
            <a:spLocks noGrp="1"/>
          </p:cNvSpPr>
          <p:nvPr>
            <p:ph idx="1"/>
          </p:nvPr>
        </p:nvSpPr>
        <p:spPr/>
        <p:txBody>
          <a:bodyPr>
            <a:normAutofit fontScale="92500"/>
          </a:bodyPr>
          <a:lstStyle/>
          <a:p>
            <a:r>
              <a:rPr lang="pl-PL" dirty="0"/>
              <a:t>Większość spośród opublikowanych wyników badań jest mniej lub bardziej nieprawdziwa</a:t>
            </a:r>
          </a:p>
          <a:p>
            <a:r>
              <a:rPr lang="pl-PL" dirty="0"/>
              <a:t>Szansa na nieprawdziwe wyniki jest tym większa, im:</a:t>
            </a:r>
          </a:p>
          <a:p>
            <a:pPr lvl="1"/>
            <a:r>
              <a:rPr lang="pl-PL" dirty="0"/>
              <a:t>badania są mniejsze (np. </a:t>
            </a:r>
            <a:r>
              <a:rPr lang="pl-PL" dirty="0" err="1"/>
              <a:t>neuroobrazowanie</a:t>
            </a:r>
            <a:r>
              <a:rPr lang="pl-PL" dirty="0"/>
              <a:t>!)</a:t>
            </a:r>
          </a:p>
          <a:p>
            <a:pPr lvl="1"/>
            <a:r>
              <a:rPr lang="pl-PL" dirty="0"/>
              <a:t>wielkości raportowanych efektów są niższe</a:t>
            </a:r>
          </a:p>
          <a:p>
            <a:pPr lvl="1"/>
            <a:r>
              <a:rPr lang="pl-PL" dirty="0"/>
              <a:t>większa jest ilość testowanych związków</a:t>
            </a:r>
          </a:p>
          <a:p>
            <a:pPr lvl="1"/>
            <a:r>
              <a:rPr lang="pl-PL" dirty="0"/>
              <a:t>większa jest dowolność w metodologii</a:t>
            </a:r>
          </a:p>
          <a:p>
            <a:pPr lvl="1"/>
            <a:r>
              <a:rPr lang="pl-PL" dirty="0"/>
              <a:t>większe jest zaangażowanie finansowe z różnych źródeł</a:t>
            </a:r>
          </a:p>
          <a:p>
            <a:pPr lvl="1"/>
            <a:r>
              <a:rPr lang="pl-PL" dirty="0"/>
              <a:t>większa jest konkurencja pomiędzy badaczami</a:t>
            </a:r>
          </a:p>
          <a:p>
            <a:r>
              <a:rPr lang="pl-PL" dirty="0"/>
              <a:t>W wielu dziedzinach raportowane wyniki są jedynie miarami </a:t>
            </a:r>
            <a:r>
              <a:rPr lang="pl-PL" dirty="0" err="1"/>
              <a:t>biasu</a:t>
            </a:r>
            <a:r>
              <a:rPr lang="is-IS" dirty="0"/>
              <a:t>…</a:t>
            </a:r>
            <a:endParaRPr lang="pl-PL" dirty="0"/>
          </a:p>
        </p:txBody>
      </p:sp>
    </p:spTree>
    <p:extLst>
      <p:ext uri="{BB962C8B-B14F-4D97-AF65-F5344CB8AC3E}">
        <p14:creationId xmlns:p14="http://schemas.microsoft.com/office/powerpoint/2010/main" val="928895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dirty="0" err="1"/>
              <a:t>Freak</a:t>
            </a:r>
            <a:r>
              <a:rPr lang="pl-PL" dirty="0"/>
              <a:t> show w czasopismach naukowych i nie tylko</a:t>
            </a:r>
          </a:p>
        </p:txBody>
      </p:sp>
      <p:sp>
        <p:nvSpPr>
          <p:cNvPr id="3" name="Content Placeholder 2"/>
          <p:cNvSpPr>
            <a:spLocks noGrp="1"/>
          </p:cNvSpPr>
          <p:nvPr>
            <p:ph idx="1"/>
          </p:nvPr>
        </p:nvSpPr>
        <p:spPr/>
        <p:txBody>
          <a:bodyPr>
            <a:normAutofit fontScale="92500" lnSpcReduction="20000"/>
          </a:bodyPr>
          <a:lstStyle/>
          <a:p>
            <a:r>
              <a:rPr lang="pl-PL" dirty="0" err="1"/>
              <a:t>Simmons</a:t>
            </a:r>
            <a:r>
              <a:rPr lang="pl-PL" dirty="0"/>
              <a:t> et al., 2011, </a:t>
            </a:r>
            <a:r>
              <a:rPr lang="pl-PL" dirty="0" err="1"/>
              <a:t>Psychological</a:t>
            </a:r>
            <a:r>
              <a:rPr lang="pl-PL" dirty="0"/>
              <a:t> Science – przyjęto do druku pracę, która dowodziła, że słuchanie „</a:t>
            </a:r>
            <a:r>
              <a:rPr lang="pl-PL" dirty="0" err="1"/>
              <a:t>When</a:t>
            </a:r>
            <a:r>
              <a:rPr lang="pl-PL" dirty="0"/>
              <a:t> </a:t>
            </a:r>
            <a:r>
              <a:rPr lang="pl-PL" dirty="0" err="1"/>
              <a:t>I’m</a:t>
            </a:r>
            <a:r>
              <a:rPr lang="pl-PL" dirty="0"/>
              <a:t> </a:t>
            </a:r>
            <a:r>
              <a:rPr lang="pl-PL" dirty="0" err="1"/>
              <a:t>Sixty</a:t>
            </a:r>
            <a:r>
              <a:rPr lang="pl-PL" dirty="0"/>
              <a:t> </a:t>
            </a:r>
            <a:r>
              <a:rPr lang="pl-PL" dirty="0" err="1"/>
              <a:t>Four</a:t>
            </a:r>
            <a:r>
              <a:rPr lang="pl-PL" dirty="0"/>
              <a:t>” Beatlesów obniża wiek psychologiczny słuchaczy o 1,5 roku</a:t>
            </a:r>
          </a:p>
          <a:p>
            <a:r>
              <a:rPr lang="pl-PL" dirty="0" err="1"/>
              <a:t>Iacobini</a:t>
            </a:r>
            <a:r>
              <a:rPr lang="pl-PL" dirty="0"/>
              <a:t> et al., 2008, relacja NY Times – badania nad postawami politycznymi przy użyciu </a:t>
            </a:r>
            <a:r>
              <a:rPr lang="pl-PL" dirty="0" err="1"/>
              <a:t>fMRI</a:t>
            </a:r>
            <a:r>
              <a:rPr lang="pl-PL" dirty="0"/>
              <a:t>. „Dwie struktury mózgu odpowiedzialne za </a:t>
            </a:r>
            <a:r>
              <a:rPr lang="pl-PL" i="1" dirty="0"/>
              <a:t>lęk i obrzydzenie</a:t>
            </a:r>
            <a:r>
              <a:rPr lang="pl-PL" dirty="0"/>
              <a:t> – ciało migdałowate i wyspa - były szczególnie aktywne, gdy badani oglądali kandydatów republikańskich”</a:t>
            </a:r>
          </a:p>
          <a:p>
            <a:r>
              <a:rPr lang="pl-PL" dirty="0" err="1"/>
              <a:t>Lindstrom</a:t>
            </a:r>
            <a:r>
              <a:rPr lang="pl-PL" dirty="0"/>
              <a:t>, 2011, relacja NY Times – badanie nad postawami wobec telefonów firmy Apple. „Najbardziej zaskakująca była aktywacja obszarów ciała migdałowatego i wyspy, rejonów powiązanych z uczuciami </a:t>
            </a:r>
            <a:r>
              <a:rPr lang="pl-PL" i="1" dirty="0"/>
              <a:t>miłości i współczucia</a:t>
            </a:r>
            <a:r>
              <a:rPr lang="pl-PL" dirty="0"/>
              <a:t>”</a:t>
            </a:r>
          </a:p>
          <a:p>
            <a:endParaRPr lang="pl-PL" dirty="0"/>
          </a:p>
          <a:p>
            <a:endParaRPr lang="pl-PL" dirty="0"/>
          </a:p>
        </p:txBody>
      </p:sp>
    </p:spTree>
    <p:extLst>
      <p:ext uri="{BB962C8B-B14F-4D97-AF65-F5344CB8AC3E}">
        <p14:creationId xmlns:p14="http://schemas.microsoft.com/office/powerpoint/2010/main" val="153223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ytuł 3"/>
          <p:cNvSpPr>
            <a:spLocks noGrp="1"/>
          </p:cNvSpPr>
          <p:nvPr>
            <p:ph type="title"/>
          </p:nvPr>
        </p:nvSpPr>
        <p:spPr/>
        <p:txBody>
          <a:bodyPr/>
          <a:lstStyle/>
          <a:p>
            <a:r>
              <a:rPr lang="pl-PL" dirty="0"/>
              <a:t>Problemy z rzetelnością i uczciwością</a:t>
            </a:r>
            <a:endParaRPr lang="en-GB" dirty="0"/>
          </a:p>
        </p:txBody>
      </p:sp>
      <p:sp>
        <p:nvSpPr>
          <p:cNvPr id="5" name="Symbol zastępczy tekstu 4"/>
          <p:cNvSpPr>
            <a:spLocks noGrp="1"/>
          </p:cNvSpPr>
          <p:nvPr>
            <p:ph type="body" idx="1"/>
          </p:nvPr>
        </p:nvSpPr>
        <p:spPr/>
        <p:txBody>
          <a:bodyPr/>
          <a:lstStyle/>
          <a:p>
            <a:endParaRPr lang="en-GB"/>
          </a:p>
        </p:txBody>
      </p:sp>
    </p:spTree>
    <p:extLst>
      <p:ext uri="{BB962C8B-B14F-4D97-AF65-F5344CB8AC3E}">
        <p14:creationId xmlns:p14="http://schemas.microsoft.com/office/powerpoint/2010/main" val="40754401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dirty="0"/>
              <a:t>Afera Sokala</a:t>
            </a:r>
            <a:endParaRPr lang="en-GB" dirty="0"/>
          </a:p>
        </p:txBody>
      </p:sp>
      <p:sp>
        <p:nvSpPr>
          <p:cNvPr id="3" name="Symbol zastępczy zawartości 2"/>
          <p:cNvSpPr>
            <a:spLocks noGrp="1"/>
          </p:cNvSpPr>
          <p:nvPr>
            <p:ph idx="1"/>
          </p:nvPr>
        </p:nvSpPr>
        <p:spPr>
          <a:xfrm>
            <a:off x="628650" y="1384663"/>
            <a:ext cx="7886700" cy="5190308"/>
          </a:xfrm>
        </p:spPr>
        <p:txBody>
          <a:bodyPr>
            <a:normAutofit fontScale="92500" lnSpcReduction="20000"/>
          </a:bodyPr>
          <a:lstStyle/>
          <a:p>
            <a:r>
              <a:rPr lang="pl-PL" dirty="0"/>
              <a:t>Fizyk z NYU i UCL, Alan Sokal, wysłał w 1996 roku do prestiżowego czasopisma </a:t>
            </a:r>
            <a:r>
              <a:rPr lang="pl-PL" i="1" dirty="0" err="1"/>
              <a:t>Social</a:t>
            </a:r>
            <a:r>
              <a:rPr lang="pl-PL" i="1" dirty="0"/>
              <a:t> </a:t>
            </a:r>
            <a:r>
              <a:rPr lang="pl-PL" i="1" dirty="0" err="1"/>
              <a:t>Text</a:t>
            </a:r>
            <a:r>
              <a:rPr lang="pl-PL" dirty="0"/>
              <a:t> (postmodernistyczne studia kulturowe) artykuł pt. „</a:t>
            </a:r>
            <a:r>
              <a:rPr lang="en-GB" dirty="0"/>
              <a:t>Transgressing the Boundaries: Towards a Transformative Hermeneutics of Quantum Gravity</a:t>
            </a:r>
            <a:r>
              <a:rPr lang="pl-PL" dirty="0"/>
              <a:t>”</a:t>
            </a:r>
          </a:p>
          <a:p>
            <a:r>
              <a:rPr lang="pl-PL" dirty="0"/>
              <a:t>Artykuł postulował, że mechanika kwantowa to tak naprawdę konstrukt językowy/społeczny, który nie istnieje w rzeczywistości</a:t>
            </a:r>
          </a:p>
          <a:p>
            <a:r>
              <a:rPr lang="pl-PL" dirty="0"/>
              <a:t>Artykuł został bardzo dobrze oceniony przez redakcję i przyjęty do druku</a:t>
            </a:r>
          </a:p>
          <a:p>
            <a:r>
              <a:rPr lang="pl-PL" dirty="0"/>
              <a:t>W rzeczywistości był całkowitą bzdurą sfabrykowaną przez autora w ten sposób, by:</a:t>
            </a:r>
          </a:p>
          <a:p>
            <a:pPr lvl="1"/>
            <a:r>
              <a:rPr lang="pl-PL" dirty="0"/>
              <a:t>Dostosowywał się do ideologii promowanej przez czasopismo</a:t>
            </a:r>
          </a:p>
          <a:p>
            <a:pPr lvl="1"/>
            <a:r>
              <a:rPr lang="pl-PL" dirty="0"/>
              <a:t>Zawierał cytowania z innych postmodernistycznych myślicieli</a:t>
            </a:r>
          </a:p>
          <a:p>
            <a:pPr lvl="1"/>
            <a:r>
              <a:rPr lang="pl-PL" dirty="0"/>
              <a:t>Zawierał odpowiednią ilość charakterystycznego żargonu</a:t>
            </a:r>
            <a:endParaRPr lang="en-GB" dirty="0"/>
          </a:p>
        </p:txBody>
      </p:sp>
    </p:spTree>
    <p:extLst>
      <p:ext uri="{BB962C8B-B14F-4D97-AF65-F5344CB8AC3E}">
        <p14:creationId xmlns:p14="http://schemas.microsoft.com/office/powerpoint/2010/main" val="41268428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dirty="0"/>
              <a:t>Po aferze Sokala</a:t>
            </a:r>
            <a:endParaRPr lang="en-GB" dirty="0"/>
          </a:p>
        </p:txBody>
      </p:sp>
      <p:sp>
        <p:nvSpPr>
          <p:cNvPr id="3" name="Symbol zastępczy zawartości 2"/>
          <p:cNvSpPr>
            <a:spLocks noGrp="1"/>
          </p:cNvSpPr>
          <p:nvPr>
            <p:ph idx="1"/>
          </p:nvPr>
        </p:nvSpPr>
        <p:spPr/>
        <p:txBody>
          <a:bodyPr/>
          <a:lstStyle/>
          <a:p>
            <a:r>
              <a:rPr lang="en-GB" dirty="0"/>
              <a:t>In the second paragraph I declare without the slightest evidence or argument, that "physical 'reality' (note the scare quotes) [...] is at bottom a social and linguistic construct." Not our </a:t>
            </a:r>
            <a:r>
              <a:rPr lang="en-GB" i="1" dirty="0"/>
              <a:t>theories</a:t>
            </a:r>
            <a:r>
              <a:rPr lang="en-GB" dirty="0"/>
              <a:t> of physical reality, mind you, but the reality itself. Fair enough. Anyone who believes that the laws of physics are mere social conventions is invited to try transgressing those conventions from the windows of my apartment. I live on the twenty-first floor.</a:t>
            </a:r>
            <a:endParaRPr lang="pl-PL" dirty="0"/>
          </a:p>
          <a:p>
            <a:pPr lvl="1"/>
            <a:r>
              <a:rPr lang="pl-PL" dirty="0"/>
              <a:t>- A. Sokal (w odpowiedzi redaktorom </a:t>
            </a:r>
            <a:r>
              <a:rPr lang="pl-PL" i="1" dirty="0" err="1"/>
              <a:t>Social</a:t>
            </a:r>
            <a:r>
              <a:rPr lang="pl-PL" i="1" dirty="0"/>
              <a:t> </a:t>
            </a:r>
            <a:r>
              <a:rPr lang="pl-PL" i="1" dirty="0" err="1"/>
              <a:t>Text</a:t>
            </a:r>
            <a:r>
              <a:rPr lang="pl-PL" dirty="0"/>
              <a:t>)</a:t>
            </a:r>
            <a:endParaRPr lang="en-GB" dirty="0"/>
          </a:p>
        </p:txBody>
      </p:sp>
    </p:spTree>
    <p:extLst>
      <p:ext uri="{BB962C8B-B14F-4D97-AF65-F5344CB8AC3E}">
        <p14:creationId xmlns:p14="http://schemas.microsoft.com/office/powerpoint/2010/main" val="3535567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endParaRPr lang="en-GB"/>
          </a:p>
        </p:txBody>
      </p:sp>
      <p:pic>
        <p:nvPicPr>
          <p:cNvPr id="4" name="Symbol zastępczy zawartości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16480" y="10973"/>
            <a:ext cx="4389120" cy="6847027"/>
          </a:xfrm>
        </p:spPr>
      </p:pic>
    </p:spTree>
    <p:extLst>
      <p:ext uri="{BB962C8B-B14F-4D97-AF65-F5344CB8AC3E}">
        <p14:creationId xmlns:p14="http://schemas.microsoft.com/office/powerpoint/2010/main" val="30127071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pl-PL" dirty="0"/>
              <a:t>Z naszego podwórka – prowokacja Witkowskiego (tekst ze strony autora)</a:t>
            </a:r>
          </a:p>
        </p:txBody>
      </p:sp>
      <p:sp>
        <p:nvSpPr>
          <p:cNvPr id="3" name="Content Placeholder 2"/>
          <p:cNvSpPr>
            <a:spLocks noGrp="1"/>
          </p:cNvSpPr>
          <p:nvPr>
            <p:ph idx="1"/>
          </p:nvPr>
        </p:nvSpPr>
        <p:spPr>
          <a:xfrm>
            <a:off x="138896" y="1825625"/>
            <a:ext cx="8877782" cy="4528876"/>
          </a:xfrm>
        </p:spPr>
        <p:txBody>
          <a:bodyPr>
            <a:noAutofit/>
          </a:bodyPr>
          <a:lstStyle/>
          <a:p>
            <a:r>
              <a:rPr lang="pl-PL" dirty="0"/>
              <a:t>W październiku 2007 roku w popularnonaukowym miesięczniku „Charaktery” ukazał się artykuł pt.: „Wiedza prosto z pola” poświęcony nowej psychoterapii. </a:t>
            </a:r>
          </a:p>
          <a:p>
            <a:r>
              <a:rPr lang="pl-PL" dirty="0"/>
              <a:t>Artykuł zawiera same kłamstwa i fantazje nie mające absolutnie żadnych podstaw naukowych oraz plagiat dodany przez Redakcję. </a:t>
            </a:r>
          </a:p>
          <a:p>
            <a:r>
              <a:rPr lang="pl-PL" dirty="0"/>
              <a:t>Mogę to stwierdzić ponad wszelką wątpliwość, ponieważ jestem jego autorem, występującym pod pseudonimem Renata </a:t>
            </a:r>
            <a:r>
              <a:rPr lang="pl-PL" dirty="0" err="1"/>
              <a:t>Aulagnier</a:t>
            </a:r>
            <a:r>
              <a:rPr lang="pl-PL" dirty="0"/>
              <a:t>. </a:t>
            </a:r>
          </a:p>
        </p:txBody>
      </p:sp>
    </p:spTree>
    <p:extLst>
      <p:ext uri="{BB962C8B-B14F-4D97-AF65-F5344CB8AC3E}">
        <p14:creationId xmlns:p14="http://schemas.microsoft.com/office/powerpoint/2010/main" val="1535234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897" y="289368"/>
            <a:ext cx="8796760" cy="5775764"/>
          </a:xfrm>
        </p:spPr>
        <p:txBody>
          <a:bodyPr>
            <a:noAutofit/>
          </a:bodyPr>
          <a:lstStyle/>
          <a:p>
            <a:r>
              <a:rPr lang="pl-PL" sz="2400" dirty="0"/>
              <a:t>- Dlaczego wymyśliłem nową terapię?</a:t>
            </a:r>
          </a:p>
          <a:p>
            <a:r>
              <a:rPr lang="pl-PL" sz="2400" dirty="0"/>
              <a:t>Ponieważ chciałem wykazać, że można wprowadzić do obiegu i rozpropagować kompletną bzdurę, a w konsekwencji pewnie i zarabiać na niej pieniądze szkodząc innym.</a:t>
            </a:r>
          </a:p>
          <a:p>
            <a:r>
              <a:rPr lang="pl-PL" sz="2400" dirty="0"/>
              <a:t>- Dlaczego wybrałem „Charaktery”?</a:t>
            </a:r>
          </a:p>
          <a:p>
            <a:r>
              <a:rPr lang="pl-PL" sz="2400" dirty="0"/>
              <a:t>Ponieważ miesięcznik ten, poświęcony w całości psychologii, posiada radę naukową, w której widnieje 8 nazwisk poprzedzonych tytułem profesor doktor habilitowany, jedno z tytułem doktorskim, a w redakcji zasiada 4 doktorów w tym jeden habilitowany. Te fakty, jak i deklaracje redakcji, że miesięcznik jest pismem popularnonaukowym powodują, że czytelnik może odbierać prezentowane treści, jako poparte badaniami naukowymi, rzetelne i sprawdzone.</a:t>
            </a:r>
          </a:p>
          <a:p>
            <a:r>
              <a:rPr lang="pl-PL" sz="2400" dirty="0"/>
              <a:t>- Dlaczego moja prowokacja powiodła się?</a:t>
            </a:r>
          </a:p>
          <a:p>
            <a:r>
              <a:rPr lang="pl-PL" sz="2400" dirty="0"/>
              <a:t>Ponieważ wspomniany miesięcznik drukuje teksty, które można dobrze sprzedać, swój artykuł zaś sporządziłem wg najprostszego przepisu „kuchennego”: weź ciekawy „news”, dodaj do niego obietnicę w rodzaju „cudowny lek” i okraś to wszystko jak największą ilością faktów „naukowych”. </a:t>
            </a:r>
          </a:p>
        </p:txBody>
      </p:sp>
    </p:spTree>
    <p:extLst>
      <p:ext uri="{BB962C8B-B14F-4D97-AF65-F5344CB8AC3E}">
        <p14:creationId xmlns:p14="http://schemas.microsoft.com/office/powerpoint/2010/main" val="345955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normAutofit fontScale="90000"/>
          </a:bodyPr>
          <a:lstStyle/>
          <a:p>
            <a:r>
              <a:rPr lang="pl-PL" dirty="0"/>
              <a:t>Cargo </a:t>
            </a:r>
            <a:r>
              <a:rPr lang="pl-PL" dirty="0" err="1"/>
              <a:t>Cult</a:t>
            </a:r>
            <a:r>
              <a:rPr lang="pl-PL" dirty="0"/>
              <a:t> Science (Richard Feynman, </a:t>
            </a:r>
            <a:r>
              <a:rPr lang="pl-PL" i="1" dirty="0" err="1"/>
              <a:t>Surely</a:t>
            </a:r>
            <a:r>
              <a:rPr lang="pl-PL" i="1" dirty="0"/>
              <a:t> </a:t>
            </a:r>
            <a:r>
              <a:rPr lang="pl-PL" i="1" dirty="0" err="1"/>
              <a:t>you’re</a:t>
            </a:r>
            <a:r>
              <a:rPr lang="pl-PL" i="1" dirty="0"/>
              <a:t> </a:t>
            </a:r>
            <a:r>
              <a:rPr lang="pl-PL" i="1" dirty="0" err="1"/>
              <a:t>joking</a:t>
            </a:r>
            <a:r>
              <a:rPr lang="pl-PL" i="1" dirty="0"/>
              <a:t> </a:t>
            </a:r>
            <a:r>
              <a:rPr lang="pl-PL" i="1" dirty="0" err="1"/>
              <a:t>Mr</a:t>
            </a:r>
            <a:r>
              <a:rPr lang="pl-PL" i="1" dirty="0"/>
              <a:t>. Feynman</a:t>
            </a:r>
            <a:r>
              <a:rPr lang="pl-PL" dirty="0"/>
              <a:t>)</a:t>
            </a:r>
            <a:endParaRPr lang="en-GB" dirty="0"/>
          </a:p>
        </p:txBody>
      </p:sp>
      <p:sp>
        <p:nvSpPr>
          <p:cNvPr id="3" name="Symbol zastępczy zawartości 2"/>
          <p:cNvSpPr>
            <a:spLocks noGrp="1"/>
          </p:cNvSpPr>
          <p:nvPr>
            <p:ph idx="1"/>
          </p:nvPr>
        </p:nvSpPr>
        <p:spPr>
          <a:xfrm>
            <a:off x="628650" y="1792017"/>
            <a:ext cx="7886700" cy="4351338"/>
          </a:xfrm>
        </p:spPr>
        <p:txBody>
          <a:bodyPr>
            <a:normAutofit fontScale="85000" lnSpcReduction="10000"/>
          </a:bodyPr>
          <a:lstStyle/>
          <a:p>
            <a:r>
              <a:rPr lang="pl-PL" dirty="0"/>
              <a:t>„Na wyspach Pacyfiku istnieją kulty cargo. W czasie wojny (IIWŚ) ci ludzie widzieli lądujące samoloty z wielkimi ilościami dóbr i chcą, żeby to samo przydarzyło się im teraz. Więc wybudowali konstrukcje na wzór pasów startowych i zapalali ogień wzdłuż tych pasów. Budowali też drewnianą budkę w której siedział człowiek z dwoma kawałkami drewna przymocowanymi do głowy na wzór słuchawek i wiązkami bambusa na wzór anten (…) Robią wszystko dobrze. Forma jest perfekcyjna. Wszystko wygląda tak jak przedtem. Jednak zabiegi nie działają. Samoloty nie lądują.”</a:t>
            </a:r>
          </a:p>
          <a:p>
            <a:r>
              <a:rPr lang="pl-PL" dirty="0"/>
              <a:t>„(…) więc nazywam to nauką kultu cargo (</a:t>
            </a:r>
            <a:r>
              <a:rPr lang="pl-PL" i="1" dirty="0"/>
              <a:t>Cargo </a:t>
            </a:r>
            <a:r>
              <a:rPr lang="pl-PL" i="1" dirty="0" err="1"/>
              <a:t>Cult</a:t>
            </a:r>
            <a:r>
              <a:rPr lang="pl-PL" i="1" dirty="0"/>
              <a:t> Science</a:t>
            </a:r>
            <a:r>
              <a:rPr lang="pl-PL" dirty="0"/>
              <a:t>), ponieważ oni [naukowcy] robią wszystko według wzorców naukowych, jednak gubią coś najważniejszego, ponieważ samoloty nie lądują”</a:t>
            </a:r>
            <a:endParaRPr lang="en-GB" dirty="0"/>
          </a:p>
        </p:txBody>
      </p:sp>
    </p:spTree>
    <p:extLst>
      <p:ext uri="{BB962C8B-B14F-4D97-AF65-F5344CB8AC3E}">
        <p14:creationId xmlns:p14="http://schemas.microsoft.com/office/powerpoint/2010/main" val="9659644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normAutofit fontScale="90000"/>
          </a:bodyPr>
          <a:lstStyle/>
          <a:p>
            <a:r>
              <a:rPr lang="pl-PL" dirty="0"/>
              <a:t>Cargo </a:t>
            </a:r>
            <a:r>
              <a:rPr lang="pl-PL" dirty="0" err="1"/>
              <a:t>Cult</a:t>
            </a:r>
            <a:r>
              <a:rPr lang="pl-PL" dirty="0"/>
              <a:t> Science (Richard Feynman, </a:t>
            </a:r>
            <a:r>
              <a:rPr lang="pl-PL" i="1" dirty="0" err="1"/>
              <a:t>Surely</a:t>
            </a:r>
            <a:r>
              <a:rPr lang="pl-PL" i="1" dirty="0"/>
              <a:t> </a:t>
            </a:r>
            <a:r>
              <a:rPr lang="pl-PL" i="1" dirty="0" err="1"/>
              <a:t>you’re</a:t>
            </a:r>
            <a:r>
              <a:rPr lang="pl-PL" i="1" dirty="0"/>
              <a:t> </a:t>
            </a:r>
            <a:r>
              <a:rPr lang="pl-PL" i="1" dirty="0" err="1"/>
              <a:t>joking</a:t>
            </a:r>
            <a:r>
              <a:rPr lang="pl-PL" i="1" dirty="0"/>
              <a:t> </a:t>
            </a:r>
            <a:r>
              <a:rPr lang="pl-PL" i="1" dirty="0" err="1"/>
              <a:t>Mr</a:t>
            </a:r>
            <a:r>
              <a:rPr lang="pl-PL" i="1" dirty="0"/>
              <a:t>. Feynman</a:t>
            </a:r>
            <a:r>
              <a:rPr lang="pl-PL" dirty="0"/>
              <a:t>)</a:t>
            </a:r>
            <a:endParaRPr lang="en-GB" dirty="0"/>
          </a:p>
        </p:txBody>
      </p:sp>
      <p:sp>
        <p:nvSpPr>
          <p:cNvPr id="3" name="Symbol zastępczy zawartości 2"/>
          <p:cNvSpPr>
            <a:spLocks noGrp="1"/>
          </p:cNvSpPr>
          <p:nvPr>
            <p:ph idx="1"/>
          </p:nvPr>
        </p:nvSpPr>
        <p:spPr/>
        <p:txBody>
          <a:bodyPr>
            <a:normAutofit/>
          </a:bodyPr>
          <a:lstStyle/>
          <a:p>
            <a:r>
              <a:rPr lang="pl-PL" dirty="0"/>
              <a:t>„Wiemy z doświadczenia, że prawda w końcu wyjdzie na jaw. Inni badacze powtórzą twój eksperyment i sprawdzą, czy miałeś rację czy nie. Prawa natury będą w zgodzie lub w sprzeczności z twoją teorią. I choć możesz zyskać trochę chwilowej sławy, nie zdobędziesz dobrej reputacji jako badacz jeśli nie będziesz bardzo ostrożny. Ten rodzaj uczciwości, ten rodzaj dbałości oto żeby nie oszukiwać siebie samego, to jest coś czego brakuje w nauce kultu cargo.”</a:t>
            </a:r>
            <a:endParaRPr lang="en-GB" dirty="0"/>
          </a:p>
        </p:txBody>
      </p:sp>
    </p:spTree>
    <p:extLst>
      <p:ext uri="{BB962C8B-B14F-4D97-AF65-F5344CB8AC3E}">
        <p14:creationId xmlns:p14="http://schemas.microsoft.com/office/powerpoint/2010/main" val="9053286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360123"/>
            <a:ext cx="9144000" cy="6137753"/>
          </a:xfrm>
          <a:prstGeom prst="rect">
            <a:avLst/>
          </a:prstGeom>
        </p:spPr>
      </p:pic>
    </p:spTree>
    <p:extLst>
      <p:ext uri="{BB962C8B-B14F-4D97-AF65-F5344CB8AC3E}">
        <p14:creationId xmlns:p14="http://schemas.microsoft.com/office/powerpoint/2010/main" val="8553522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raz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584200"/>
            <a:ext cx="7620000" cy="5689600"/>
          </a:xfrm>
          <a:prstGeom prst="rect">
            <a:avLst/>
          </a:prstGeom>
        </p:spPr>
      </p:pic>
    </p:spTree>
    <p:extLst>
      <p:ext uri="{BB962C8B-B14F-4D97-AF65-F5344CB8AC3E}">
        <p14:creationId xmlns:p14="http://schemas.microsoft.com/office/powerpoint/2010/main" val="15545294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raz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7111" y="391885"/>
            <a:ext cx="8480346" cy="6148251"/>
          </a:xfrm>
          <a:prstGeom prst="rect">
            <a:avLst/>
          </a:prstGeom>
        </p:spPr>
      </p:pic>
    </p:spTree>
    <p:extLst>
      <p:ext uri="{BB962C8B-B14F-4D97-AF65-F5344CB8AC3E}">
        <p14:creationId xmlns:p14="http://schemas.microsoft.com/office/powerpoint/2010/main" val="37410289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pl-PL"/>
          </a:p>
        </p:txBody>
      </p:sp>
      <p:sp>
        <p:nvSpPr>
          <p:cNvPr id="3" name="Content Placeholder 2"/>
          <p:cNvSpPr>
            <a:spLocks noGrp="1"/>
          </p:cNvSpPr>
          <p:nvPr>
            <p:ph idx="1"/>
          </p:nvPr>
        </p:nvSpPr>
        <p:spPr/>
        <p:txBody>
          <a:bodyPr/>
          <a:lstStyle/>
          <a:p>
            <a:endParaRPr lang="pl-PL"/>
          </a:p>
        </p:txBody>
      </p:sp>
      <p:pic>
        <p:nvPicPr>
          <p:cNvPr id="4" name="Picture 3"/>
          <p:cNvPicPr>
            <a:picLocks noChangeAspect="1"/>
          </p:cNvPicPr>
          <p:nvPr/>
        </p:nvPicPr>
        <p:blipFill>
          <a:blip r:embed="rId2"/>
          <a:stretch>
            <a:fillRect/>
          </a:stretch>
        </p:blipFill>
        <p:spPr>
          <a:xfrm>
            <a:off x="0" y="379511"/>
            <a:ext cx="9144000" cy="6098977"/>
          </a:xfrm>
          <a:prstGeom prst="rect">
            <a:avLst/>
          </a:prstGeom>
        </p:spPr>
      </p:pic>
    </p:spTree>
    <p:extLst>
      <p:ext uri="{BB962C8B-B14F-4D97-AF65-F5344CB8AC3E}">
        <p14:creationId xmlns:p14="http://schemas.microsoft.com/office/powerpoint/2010/main" val="9500167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21187242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388441"/>
            <a:ext cx="9144000" cy="6081117"/>
          </a:xfrm>
          <a:prstGeom prst="rect">
            <a:avLst/>
          </a:prstGeom>
        </p:spPr>
      </p:pic>
    </p:spTree>
    <p:extLst>
      <p:ext uri="{BB962C8B-B14F-4D97-AF65-F5344CB8AC3E}">
        <p14:creationId xmlns:p14="http://schemas.microsoft.com/office/powerpoint/2010/main" val="16881087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pl-PL" dirty="0" err="1"/>
              <a:t>Bias</a:t>
            </a:r>
            <a:r>
              <a:rPr lang="pl-PL" dirty="0"/>
              <a:t> od strony badacza - oczekiwania interpersonalne badacza (Rosenthal, 1991)</a:t>
            </a:r>
          </a:p>
        </p:txBody>
      </p:sp>
      <p:sp>
        <p:nvSpPr>
          <p:cNvPr id="3" name="Content Placeholder 2"/>
          <p:cNvSpPr>
            <a:spLocks noGrp="1"/>
          </p:cNvSpPr>
          <p:nvPr>
            <p:ph idx="1"/>
          </p:nvPr>
        </p:nvSpPr>
        <p:spPr/>
        <p:txBody>
          <a:bodyPr/>
          <a:lstStyle/>
          <a:p>
            <a:pPr marL="0" indent="0">
              <a:buNone/>
            </a:pPr>
            <a:r>
              <a:rPr lang="pl-PL" dirty="0"/>
              <a:t>Jeśli osoba badana wydaje się potwierdzać hipotezę, to badacz:</a:t>
            </a:r>
          </a:p>
          <a:p>
            <a:r>
              <a:rPr lang="pl-PL" dirty="0"/>
              <a:t>Stwarza jej cieplejszy klimat emocjonalny, jest bardziej życzliwy</a:t>
            </a:r>
          </a:p>
          <a:p>
            <a:r>
              <a:rPr lang="pl-PL" dirty="0"/>
              <a:t>Poświęca jej więcej uwagi</a:t>
            </a:r>
          </a:p>
          <a:p>
            <a:r>
              <a:rPr lang="pl-PL" dirty="0"/>
              <a:t>Ma większe wymagania wobec niej</a:t>
            </a:r>
          </a:p>
          <a:p>
            <a:r>
              <a:rPr lang="pl-PL" dirty="0"/>
              <a:t>Stwarza więcej okazji do „wykazania się”, ujawnienia swoich potencjałów</a:t>
            </a:r>
          </a:p>
        </p:txBody>
      </p:sp>
    </p:spTree>
    <p:extLst>
      <p:ext uri="{BB962C8B-B14F-4D97-AF65-F5344CB8AC3E}">
        <p14:creationId xmlns:p14="http://schemas.microsoft.com/office/powerpoint/2010/main" val="651802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dirty="0" err="1"/>
              <a:t>Bias</a:t>
            </a:r>
            <a:r>
              <a:rPr lang="pl-PL" dirty="0"/>
              <a:t> od strony osoby badanej</a:t>
            </a:r>
            <a:endParaRPr lang="en-GB" dirty="0"/>
          </a:p>
        </p:txBody>
      </p:sp>
      <p:sp>
        <p:nvSpPr>
          <p:cNvPr id="3" name="Symbol zastępczy zawartości 2"/>
          <p:cNvSpPr>
            <a:spLocks noGrp="1"/>
          </p:cNvSpPr>
          <p:nvPr>
            <p:ph idx="1"/>
          </p:nvPr>
        </p:nvSpPr>
        <p:spPr/>
        <p:txBody>
          <a:bodyPr/>
          <a:lstStyle/>
          <a:p>
            <a:r>
              <a:rPr lang="pl-PL" dirty="0"/>
              <a:t>Motywacja do udziału w badaniu – możliwa stronniczość ochotników (np. eksperyment </a:t>
            </a:r>
            <a:r>
              <a:rPr lang="pl-PL" dirty="0" err="1"/>
              <a:t>Zimbardo</a:t>
            </a:r>
            <a:r>
              <a:rPr lang="pl-PL" dirty="0"/>
              <a:t>)</a:t>
            </a:r>
          </a:p>
          <a:p>
            <a:r>
              <a:rPr lang="pl-PL" dirty="0"/>
              <a:t>Wskazówki sugerujące hipotezę badawczą – badani </a:t>
            </a:r>
            <a:r>
              <a:rPr lang="pl-PL" i="1" dirty="0"/>
              <a:t>chcą</a:t>
            </a:r>
            <a:r>
              <a:rPr lang="pl-PL" dirty="0"/>
              <a:t> potwierdzić naszą hipotezę</a:t>
            </a:r>
          </a:p>
          <a:p>
            <a:r>
              <a:rPr lang="pl-PL" dirty="0"/>
              <a:t>Lęk przed oceną ze strony badacza</a:t>
            </a:r>
          </a:p>
          <a:p>
            <a:r>
              <a:rPr lang="pl-PL" dirty="0"/>
              <a:t>Oczekiwania interpersonalne pod adresem badacza</a:t>
            </a:r>
            <a:endParaRPr lang="en-GB" dirty="0"/>
          </a:p>
        </p:txBody>
      </p:sp>
    </p:spTree>
    <p:extLst>
      <p:ext uri="{BB962C8B-B14F-4D97-AF65-F5344CB8AC3E}">
        <p14:creationId xmlns:p14="http://schemas.microsoft.com/office/powerpoint/2010/main" val="2198643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pl-PL" dirty="0"/>
              <a:t>Błędy w badaniach wynikające z kwestii społecznych / systemowych</a:t>
            </a:r>
          </a:p>
        </p:txBody>
      </p:sp>
      <p:sp>
        <p:nvSpPr>
          <p:cNvPr id="5" name="Text Placeholder 4"/>
          <p:cNvSpPr>
            <a:spLocks noGrp="1"/>
          </p:cNvSpPr>
          <p:nvPr>
            <p:ph type="body" idx="1"/>
          </p:nvPr>
        </p:nvSpPr>
        <p:spPr/>
        <p:txBody>
          <a:bodyPr/>
          <a:lstStyle/>
          <a:p>
            <a:endParaRPr lang="pl-PL"/>
          </a:p>
        </p:txBody>
      </p:sp>
    </p:spTree>
    <p:extLst>
      <p:ext uri="{BB962C8B-B14F-4D97-AF65-F5344CB8AC3E}">
        <p14:creationId xmlns:p14="http://schemas.microsoft.com/office/powerpoint/2010/main" val="4073486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pl-PL" dirty="0"/>
              <a:t>Trzy rodzaje kryzysów we współczesnej nauce</a:t>
            </a:r>
          </a:p>
        </p:txBody>
      </p:sp>
      <p:sp>
        <p:nvSpPr>
          <p:cNvPr id="5" name="Content Placeholder 4"/>
          <p:cNvSpPr>
            <a:spLocks noGrp="1"/>
          </p:cNvSpPr>
          <p:nvPr>
            <p:ph idx="1"/>
          </p:nvPr>
        </p:nvSpPr>
        <p:spPr/>
        <p:txBody>
          <a:bodyPr/>
          <a:lstStyle/>
          <a:p>
            <a:r>
              <a:rPr lang="pl-PL" dirty="0"/>
              <a:t>Kryzys </a:t>
            </a:r>
            <a:r>
              <a:rPr lang="pl-PL" dirty="0" err="1"/>
              <a:t>replikowalności</a:t>
            </a:r>
            <a:r>
              <a:rPr lang="pl-PL" dirty="0"/>
              <a:t>:</a:t>
            </a:r>
          </a:p>
          <a:p>
            <a:pPr lvl="1"/>
            <a:r>
              <a:rPr lang="pl-PL" dirty="0"/>
              <a:t>Publikowanie nieprawdziwych wyników badań</a:t>
            </a:r>
          </a:p>
          <a:p>
            <a:pPr lvl="1"/>
            <a:r>
              <a:rPr lang="pl-PL" dirty="0"/>
              <a:t>Efekty nie są wystarczająco duże, aby były istotne</a:t>
            </a:r>
          </a:p>
          <a:p>
            <a:r>
              <a:rPr lang="pl-PL" dirty="0"/>
              <a:t>Kryzys interpretowalności:</a:t>
            </a:r>
          </a:p>
          <a:p>
            <a:pPr lvl="1"/>
            <a:r>
              <a:rPr lang="pl-PL" dirty="0"/>
              <a:t>Wyniki prawdziwe, ale nieinterpretowalne</a:t>
            </a:r>
          </a:p>
          <a:p>
            <a:pPr lvl="1"/>
            <a:r>
              <a:rPr lang="pl-PL" dirty="0"/>
              <a:t>Problemy z odniesieniem do teorii</a:t>
            </a:r>
          </a:p>
          <a:p>
            <a:r>
              <a:rPr lang="pl-PL" dirty="0"/>
              <a:t> Kryzys translacji:</a:t>
            </a:r>
          </a:p>
          <a:p>
            <a:pPr lvl="1"/>
            <a:r>
              <a:rPr lang="pl-PL" dirty="0"/>
              <a:t>Wyniki może i prawdziwe, ale pozbawione wartości aplikacyjnej</a:t>
            </a:r>
          </a:p>
        </p:txBody>
      </p:sp>
    </p:spTree>
    <p:extLst>
      <p:ext uri="{BB962C8B-B14F-4D97-AF65-F5344CB8AC3E}">
        <p14:creationId xmlns:p14="http://schemas.microsoft.com/office/powerpoint/2010/main" val="67662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06211"/>
            <a:ext cx="7886700" cy="1325563"/>
          </a:xfrm>
        </p:spPr>
        <p:txBody>
          <a:bodyPr/>
          <a:lstStyle/>
          <a:p>
            <a:r>
              <a:rPr lang="pl-PL" dirty="0"/>
              <a:t>Kryzys </a:t>
            </a:r>
            <a:r>
              <a:rPr lang="pl-PL" dirty="0" err="1"/>
              <a:t>replikowalności</a:t>
            </a:r>
            <a:endParaRPr lang="pl-PL"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37550" y="724769"/>
            <a:ext cx="7257325" cy="6049296"/>
          </a:xfrm>
        </p:spPr>
      </p:pic>
    </p:spTree>
    <p:extLst>
      <p:ext uri="{BB962C8B-B14F-4D97-AF65-F5344CB8AC3E}">
        <p14:creationId xmlns:p14="http://schemas.microsoft.com/office/powerpoint/2010/main" val="16643081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2542" y="0"/>
            <a:ext cx="5417062" cy="6858000"/>
          </a:xfrm>
          <a:prstGeom prst="rect">
            <a:avLst/>
          </a:prstGeom>
        </p:spPr>
      </p:pic>
      <p:sp>
        <p:nvSpPr>
          <p:cNvPr id="6" name="TextBox 5"/>
          <p:cNvSpPr txBox="1"/>
          <p:nvPr/>
        </p:nvSpPr>
        <p:spPr>
          <a:xfrm>
            <a:off x="6076709" y="6377651"/>
            <a:ext cx="2363532" cy="369332"/>
          </a:xfrm>
          <a:prstGeom prst="rect">
            <a:avLst/>
          </a:prstGeom>
          <a:noFill/>
        </p:spPr>
        <p:txBody>
          <a:bodyPr wrap="none" rtlCol="0">
            <a:spAutoFit/>
          </a:bodyPr>
          <a:lstStyle/>
          <a:p>
            <a:r>
              <a:rPr lang="pl-PL" dirty="0"/>
              <a:t>Za: </a:t>
            </a:r>
            <a:r>
              <a:rPr lang="pl-PL" dirty="0" err="1"/>
              <a:t>Yong</a:t>
            </a:r>
            <a:r>
              <a:rPr lang="pl-PL" dirty="0"/>
              <a:t>, 2012, Nature.</a:t>
            </a:r>
          </a:p>
        </p:txBody>
      </p:sp>
      <p:sp>
        <p:nvSpPr>
          <p:cNvPr id="7" name="TextBox 6"/>
          <p:cNvSpPr txBox="1"/>
          <p:nvPr/>
        </p:nvSpPr>
        <p:spPr>
          <a:xfrm>
            <a:off x="5694799" y="1250066"/>
            <a:ext cx="3264006" cy="1477328"/>
          </a:xfrm>
          <a:prstGeom prst="rect">
            <a:avLst/>
          </a:prstGeom>
          <a:noFill/>
        </p:spPr>
        <p:txBody>
          <a:bodyPr wrap="square" rtlCol="0">
            <a:spAutoFit/>
          </a:bodyPr>
          <a:lstStyle/>
          <a:p>
            <a:r>
              <a:rPr lang="pl-PL" dirty="0" err="1"/>
              <a:t>Fanelli</a:t>
            </a:r>
            <a:r>
              <a:rPr lang="pl-PL" dirty="0"/>
              <a:t>, 2011: od 1990 do 2007r. ilość pozytywnych (zgodnych z hipotezą) wyników badań wzrosła o 22% (4,900 badań z różnych dziedzin)</a:t>
            </a:r>
          </a:p>
        </p:txBody>
      </p:sp>
    </p:spTree>
    <p:extLst>
      <p:ext uri="{BB962C8B-B14F-4D97-AF65-F5344CB8AC3E}">
        <p14:creationId xmlns:p14="http://schemas.microsoft.com/office/powerpoint/2010/main" val="1904470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dirty="0" err="1"/>
              <a:t>Study</a:t>
            </a:r>
            <a:r>
              <a:rPr lang="pl-PL" dirty="0"/>
              <a:t> </a:t>
            </a:r>
            <a:r>
              <a:rPr lang="pl-PL" dirty="0" err="1"/>
              <a:t>publication</a:t>
            </a:r>
            <a:r>
              <a:rPr lang="pl-PL" dirty="0"/>
              <a:t> </a:t>
            </a:r>
            <a:r>
              <a:rPr lang="pl-PL" dirty="0" err="1"/>
              <a:t>bias</a:t>
            </a:r>
            <a:r>
              <a:rPr lang="pl-PL" dirty="0"/>
              <a:t> / file </a:t>
            </a:r>
            <a:r>
              <a:rPr lang="pl-PL" dirty="0" err="1"/>
              <a:t>drawer</a:t>
            </a:r>
            <a:r>
              <a:rPr lang="pl-PL" dirty="0"/>
              <a:t> problem</a:t>
            </a:r>
          </a:p>
        </p:txBody>
      </p:sp>
      <p:sp>
        <p:nvSpPr>
          <p:cNvPr id="3" name="Content Placeholder 2"/>
          <p:cNvSpPr>
            <a:spLocks noGrp="1"/>
          </p:cNvSpPr>
          <p:nvPr>
            <p:ph idx="1"/>
          </p:nvPr>
        </p:nvSpPr>
        <p:spPr/>
        <p:txBody>
          <a:bodyPr/>
          <a:lstStyle/>
          <a:p>
            <a:r>
              <a:rPr lang="pl-PL" dirty="0"/>
              <a:t>Wyniki które przeczą postawionej hipotezie mają mniejszą szansę na publikację</a:t>
            </a:r>
          </a:p>
          <a:p>
            <a:r>
              <a:rPr lang="pl-PL" dirty="0"/>
              <a:t>Lądują więc w szufladzie</a:t>
            </a:r>
          </a:p>
          <a:p>
            <a:r>
              <a:rPr lang="pl-PL" dirty="0"/>
              <a:t>Nieprawdziwe doniesienia są jak plotki – szybko się rozprzestrzeniają, trudno je wyplenić</a:t>
            </a:r>
          </a:p>
          <a:p>
            <a:r>
              <a:rPr lang="pl-PL" dirty="0"/>
              <a:t>Nie ma dobrego mechanizmu wycofywania błędnych publikacji z czasopism (</a:t>
            </a:r>
            <a:r>
              <a:rPr lang="pl-PL" dirty="0" err="1"/>
              <a:t>Fanelli</a:t>
            </a:r>
            <a:r>
              <a:rPr lang="pl-PL" dirty="0"/>
              <a:t>, Nature, 2016)</a:t>
            </a:r>
          </a:p>
        </p:txBody>
      </p:sp>
    </p:spTree>
    <p:extLst>
      <p:ext uri="{BB962C8B-B14F-4D97-AF65-F5344CB8AC3E}">
        <p14:creationId xmlns:p14="http://schemas.microsoft.com/office/powerpoint/2010/main" val="39445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91FBE717-17B5-F241-A4B0-F065E902D754}" vid="{A724DEA9-A4BF-124D-8CD6-3FB1B584D68F}"/>
    </a:ext>
  </a:extLst>
</a:theme>
</file>

<file path=docProps/app.xml><?xml version="1.0" encoding="utf-8"?>
<Properties xmlns="http://schemas.openxmlformats.org/officeDocument/2006/extended-properties" xmlns:vt="http://schemas.openxmlformats.org/officeDocument/2006/docPropsVTypes">
  <Template>Greyish</Template>
  <TotalTime>1516</TotalTime>
  <Words>1126</Words>
  <Application>Microsoft Macintosh PowerPoint</Application>
  <PresentationFormat>On-screen Show (4:3)</PresentationFormat>
  <Paragraphs>71</Paragraphs>
  <Slides>24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Calibri Light</vt:lpstr>
      <vt:lpstr>Office Theme</vt:lpstr>
      <vt:lpstr>Błędy w badaniach wynikające z właściwości psychologicznych osoby badacza – efekt oczekiwań obserwatora</vt:lpstr>
      <vt:lpstr>PowerPoint Presentation</vt:lpstr>
      <vt:lpstr>Bias od strony badacza - oczekiwania interpersonalne badacza (Rosenthal, 1991)</vt:lpstr>
      <vt:lpstr>Bias od strony osoby badanej</vt:lpstr>
      <vt:lpstr>Błędy w badaniach wynikające z kwestii społecznych / systemowych</vt:lpstr>
      <vt:lpstr>Trzy rodzaje kryzysów we współczesnej nauce</vt:lpstr>
      <vt:lpstr>Kryzys replikowalności</vt:lpstr>
      <vt:lpstr>PowerPoint Presentation</vt:lpstr>
      <vt:lpstr>Study publication bias / file drawer problem</vt:lpstr>
      <vt:lpstr>Ioannidis, PLoS Med., 2005</vt:lpstr>
      <vt:lpstr>Freak show w czasopismach naukowych i nie tylko</vt:lpstr>
      <vt:lpstr>Problemy z rzetelnością i uczciwością</vt:lpstr>
      <vt:lpstr>Afera Sokala</vt:lpstr>
      <vt:lpstr>Po aferze Sokala</vt:lpstr>
      <vt:lpstr>PowerPoint Presentation</vt:lpstr>
      <vt:lpstr>Z naszego podwórka – prowokacja Witkowskiego (tekst ze strony autora)</vt:lpstr>
      <vt:lpstr>PowerPoint Presentation</vt:lpstr>
      <vt:lpstr>Cargo Cult Science (Richard Feynman, Surely you’re joking Mr. Feynman)</vt:lpstr>
      <vt:lpstr>Cargo Cult Science (Richard Feynman, Surely you’re joking Mr. Feynman)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Psychologiczne uwarunkowania błędów w badaniach empirycznych</dc:title>
  <dc:creator>Krzysztof Basiński</dc:creator>
  <cp:lastModifiedBy>Krzysztof Basiński</cp:lastModifiedBy>
  <cp:revision>66</cp:revision>
  <dcterms:created xsi:type="dcterms:W3CDTF">2016-04-11T13:42:00Z</dcterms:created>
  <dcterms:modified xsi:type="dcterms:W3CDTF">2023-01-27T15:08:35Z</dcterms:modified>
</cp:coreProperties>
</file>